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6" r:id="rId108"/>
    <p:sldId id="368" r:id="rId109"/>
    <p:sldId id="369" r:id="rId110"/>
    <p:sldId id="370" r:id="rId111"/>
    <p:sldId id="372" r:id="rId112"/>
    <p:sldId id="371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269" r:id="rId144"/>
    <p:sldId id="270" r:id="rId145"/>
    <p:sldId id="271" r:id="rId146"/>
    <p:sldId id="272" r:id="rId1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>
        <p:scale>
          <a:sx n="70" d="100"/>
          <a:sy n="70" d="100"/>
        </p:scale>
        <p:origin x="1277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Birinci yazılışda (</a:t>
            </a:r>
            <a:r>
              <a:rPr lang="en-US" sz="1200" b="1">
                <a:solidFill>
                  <a:srgbClr val="FF0000"/>
                </a:solidFill>
              </a:rPr>
              <a:t>response()-&gt;json(...)</a:t>
            </a:r>
            <a:r>
              <a:rPr lang="en-US" sz="1200"/>
              <a:t>) </a:t>
            </a:r>
            <a:r>
              <a:rPr lang="az-Latn-AZ" sz="1200"/>
              <a:t>biz</a:t>
            </a:r>
            <a:r>
              <a:rPr lang="en-US" sz="1200"/>
              <a:t> Resource-u manual JSON-a çeviri</a:t>
            </a:r>
            <a:r>
              <a:rPr lang="az-Latn-AZ" sz="1200"/>
              <a:t>rik</a:t>
            </a:r>
            <a:r>
              <a:rPr lang="en-US" sz="1200"/>
              <a:t>, buna görə data wrapper olmur.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İkinci yazılışda</a:t>
            </a:r>
            <a:r>
              <a:rPr lang="az-Latn-AZ" sz="1200"/>
              <a:t> </a:t>
            </a:r>
            <a:r>
              <a:rPr lang="en-US" sz="1200"/>
              <a:t>isə (</a:t>
            </a:r>
            <a:r>
              <a:rPr lang="en-US" sz="1200" b="1">
                <a:solidFill>
                  <a:srgbClr val="FF0000"/>
                </a:solidFill>
              </a:rPr>
              <a:t>return new PostResource($post)</a:t>
            </a:r>
            <a:r>
              <a:rPr lang="en-US" sz="1200"/>
              <a:t>)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en-US" sz="1200" i="1"/>
              <a:t>Laravel Resource response </a:t>
            </a:r>
            <a:r>
              <a:rPr lang="en-US" sz="1200"/>
              <a:t>mexanizmini avtomatik işə salır və nəticəni standart olaraq data wrapper ilə qaytarır.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İkinci </a:t>
            </a:r>
            <a:r>
              <a:rPr lang="az-Latn-AZ" sz="1200"/>
              <a:t>yazılışdakı kimi r</a:t>
            </a:r>
            <a:r>
              <a:rPr lang="en-US" sz="1200"/>
              <a:t>esource-u birbaşa qaytarmaq </a:t>
            </a:r>
            <a:r>
              <a:rPr lang="en-US" sz="1200" b="1"/>
              <a:t>HTTP content negotiation</a:t>
            </a:r>
            <a:r>
              <a:rPr lang="en-US" sz="1200"/>
              <a:t>, </a:t>
            </a:r>
            <a:r>
              <a:rPr lang="en-US" sz="1200" b="1"/>
              <a:t>status code </a:t>
            </a:r>
            <a:r>
              <a:rPr lang="en-US" sz="1200"/>
              <a:t>və </a:t>
            </a:r>
            <a:r>
              <a:rPr lang="en-US" sz="1200" b="1"/>
              <a:t>future extensibility </a:t>
            </a:r>
            <a:r>
              <a:rPr lang="en-US" sz="1200"/>
              <a:t>baxımından daha düzgündür.</a:t>
            </a:r>
            <a:r>
              <a:rPr lang="az-Latn-AZ" sz="1200"/>
              <a:t> Bu terminlər haqqında növbəti slaydda.</a:t>
            </a:r>
          </a:p>
          <a:p>
            <a:endParaRPr lang="en-US" sz="1200"/>
          </a:p>
          <a:p>
            <a:r>
              <a:rPr lang="en-US" sz="1200"/>
              <a:t>İkinci üsul Laravel-in tövsiyə etdiyi (best practice) və daha professional yanaşmadır.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Birinci üsul yalnız xüsusi JSON strukturu tələb olunduqda məqsədəuyğundur.</a:t>
            </a:r>
            <a:endParaRPr lang="ru-RU" sz="1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33AFA-672D-54B9-3964-43C60274FA0A}"/>
              </a:ext>
            </a:extLst>
          </p:cNvPr>
          <p:cNvGrpSpPr/>
          <p:nvPr/>
        </p:nvGrpSpPr>
        <p:grpSpPr>
          <a:xfrm>
            <a:off x="0" y="2093855"/>
            <a:ext cx="6916696" cy="4764144"/>
            <a:chOff x="0" y="2093855"/>
            <a:chExt cx="6916696" cy="4764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E6250-D86C-F01A-E4A1-C370400A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3855"/>
              <a:ext cx="6916696" cy="1516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8DEB0-97AC-9EF4-F175-DE450C3E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05938"/>
              <a:ext cx="6916696" cy="285206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913751E-06E5-E470-F0F9-49BF843C6743}"/>
                </a:ext>
              </a:extLst>
            </p:cNvPr>
            <p:cNvSpPr/>
            <p:nvPr/>
          </p:nvSpPr>
          <p:spPr>
            <a:xfrm>
              <a:off x="320040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51DB-B770-BA92-51AB-7A167104A244}"/>
              </a:ext>
            </a:extLst>
          </p:cNvPr>
          <p:cNvGrpSpPr/>
          <p:nvPr/>
        </p:nvGrpSpPr>
        <p:grpSpPr>
          <a:xfrm>
            <a:off x="7074108" y="2093854"/>
            <a:ext cx="5117892" cy="4764146"/>
            <a:chOff x="7074108" y="2093854"/>
            <a:chExt cx="5117892" cy="47641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8D903C-D7C8-F231-E390-AC40DCC7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108" y="2093854"/>
              <a:ext cx="5117892" cy="15164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9F6098-7FF9-7B59-0AEC-083E692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108" y="4005939"/>
              <a:ext cx="5117892" cy="2852061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697DFA6-8DCB-12A2-5508-97743B9DE414}"/>
                </a:ext>
              </a:extLst>
            </p:cNvPr>
            <p:cNvSpPr/>
            <p:nvPr/>
          </p:nvSpPr>
          <p:spPr>
            <a:xfrm>
              <a:off x="979424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terminləri sadə dildə izah edim:</a:t>
            </a:r>
          </a:p>
          <a:p>
            <a:endParaRPr lang="en-US"/>
          </a:p>
          <a:p>
            <a:r>
              <a:rPr lang="en-US" b="1"/>
              <a:t>HTTP content negotiation </a:t>
            </a:r>
            <a:r>
              <a:rPr lang="en-US"/>
              <a:t>→ Laravel özü qərar verir ki, cavab JSON, JSON:API və ya başqa formatda olsun (Accept header-ə görə).</a:t>
            </a:r>
          </a:p>
          <a:p>
            <a:endParaRPr lang="en-US"/>
          </a:p>
          <a:p>
            <a:r>
              <a:rPr lang="en-US" b="1"/>
              <a:t>Status code </a:t>
            </a:r>
            <a:r>
              <a:rPr lang="en-US"/>
              <a:t>→ Resource birbaşa qaytarılanda Laravel status kodlarını (200, 201, 404) daha düzgün idarə edir, sonradan rahat dəyişmək olur.</a:t>
            </a:r>
          </a:p>
          <a:p>
            <a:endParaRPr lang="en-US"/>
          </a:p>
          <a:p>
            <a:r>
              <a:rPr lang="en-US" b="1"/>
              <a:t>Future extensibility </a:t>
            </a:r>
            <a:r>
              <a:rPr lang="en-US"/>
              <a:t>→ Gələcəkdə </a:t>
            </a:r>
            <a:r>
              <a:rPr lang="en-US" b="1"/>
              <a:t>with(), additional(), meta, links </a:t>
            </a:r>
            <a:r>
              <a:rPr lang="en-US"/>
              <a:t>kimi əlavə məlumatlar əlavə etmək çox asan olur.</a:t>
            </a:r>
          </a:p>
          <a:p>
            <a:endParaRPr lang="az-Latn-AZ"/>
          </a:p>
          <a:p>
            <a:endParaRPr lang="az-Latn-AZ"/>
          </a:p>
          <a:p>
            <a:endParaRPr lang="en-US"/>
          </a:p>
          <a:p>
            <a:r>
              <a:rPr lang="en-US" b="1"/>
              <a:t>Qısası</a:t>
            </a:r>
            <a:r>
              <a:rPr lang="en-US"/>
              <a:t>:</a:t>
            </a:r>
            <a:r>
              <a:rPr lang="az-Latn-AZ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new PostResource($post) </a:t>
            </a:r>
            <a:r>
              <a:rPr lang="en-US"/>
              <a:t>→ Laravel-in native, genişlənə bilən və professional API yolu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response()-&gt;json(...) </a:t>
            </a:r>
            <a:r>
              <a:rPr lang="en-US"/>
              <a:t>→ manual, sadə və məhdud yanaşma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ikinci yazılışda olduğu kimi yazmaq ancaq </a:t>
            </a:r>
            <a:r>
              <a:rPr lang="az-Latn-AZ" sz="1600" b="1"/>
              <a:t>data wrapper</a:t>
            </a:r>
            <a:r>
              <a:rPr lang="az-Latn-AZ" sz="1600"/>
              <a:t>-ini deaktiv etmək istəyirsinizsə onda `</a:t>
            </a:r>
            <a:r>
              <a:rPr lang="az-Latn-AZ" sz="1600" b="1"/>
              <a:t>PostResource</a:t>
            </a:r>
            <a:r>
              <a:rPr lang="az-Latn-AZ" sz="1600"/>
              <a:t>` içində </a:t>
            </a:r>
            <a:r>
              <a:rPr lang="en-US" sz="1600" b="1"/>
              <a:t>$wrap </a:t>
            </a:r>
            <a:r>
              <a:rPr lang="az-Latn-AZ" sz="1600"/>
              <a:t>dəyişkəni yaradaraq ona </a:t>
            </a:r>
            <a:r>
              <a:rPr lang="az-Latn-AZ" sz="1600" b="1"/>
              <a:t>null</a:t>
            </a:r>
            <a:r>
              <a:rPr lang="az-Latn-AZ" sz="1600"/>
              <a:t> dəyərini verməlisiniz.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public static $wrap = null; </a:t>
            </a:r>
            <a:r>
              <a:rPr lang="en-US" sz="1600"/>
              <a:t>Resource response-da avtomatik gələn </a:t>
            </a:r>
            <a:r>
              <a:rPr lang="en-US" sz="1600" b="1"/>
              <a:t>data wrapper</a:t>
            </a:r>
            <a:r>
              <a:rPr lang="en-US" sz="1600"/>
              <a:t>-ini </a:t>
            </a:r>
            <a:r>
              <a:rPr lang="en-US" sz="1600" i="1"/>
              <a:t>deaktiv</a:t>
            </a:r>
            <a:r>
              <a:rPr lang="en-US" sz="1600"/>
              <a:t> edir. Yəni </a:t>
            </a:r>
            <a:r>
              <a:rPr lang="en-US" sz="1600" b="1">
                <a:solidFill>
                  <a:srgbClr val="FF0000"/>
                </a:solidFill>
              </a:rPr>
              <a:t>new PostResource($post) </a:t>
            </a:r>
            <a:r>
              <a:rPr lang="en-US" sz="1600"/>
              <a:t>qaytarıldıqda JSON birbaşa obyekt kimi gəlir, data açarı olmur.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6BA0-6B10-1C09-DE9F-7E5E58B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627"/>
            <a:ext cx="8715375" cy="504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3215-300B-E706-2235-F96EEC08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31" y="3326078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edilməsi sadəcə bir resource (</a:t>
            </a:r>
            <a:r>
              <a:rPr lang="az-Latn-AZ" sz="1800" b="1"/>
              <a:t>PostResource</a:t>
            </a:r>
            <a:r>
              <a:rPr lang="az-Latn-AZ" sz="1800"/>
              <a:t>) üçündür. </a:t>
            </a:r>
          </a:p>
          <a:p>
            <a:endParaRPr lang="az-Latn-AZ"/>
          </a:p>
          <a:p>
            <a:r>
              <a:rPr lang="az-Latn-AZ" b="1">
                <a:solidFill>
                  <a:srgbClr val="0070C0"/>
                </a:solidFill>
              </a:rPr>
              <a:t>Global</a:t>
            </a:r>
            <a:r>
              <a:rPr lang="az-Latn-AZ"/>
              <a:t> şəkildə bütün resource –lar üçün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etmək istəyirsinizsə, onda </a:t>
            </a:r>
            <a:r>
              <a:rPr lang="az-Latn-AZ" sz="1800" b="1">
                <a:solidFill>
                  <a:srgbClr val="FF0000"/>
                </a:solidFill>
              </a:rPr>
              <a:t>AppServiceProvider</a:t>
            </a:r>
            <a:r>
              <a:rPr lang="az-Latn-AZ" sz="1800"/>
              <a:t> faylında aşağıdakı kimi yaza bilərsiz:</a:t>
            </a:r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D5CDB-2D6D-6C44-DF33-9132FBE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88" y="1708633"/>
            <a:ext cx="5204624" cy="4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Sonradan bu sətrləri kommentə aldım.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1DA0F-C978-A90E-1006-6691289A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203767"/>
            <a:ext cx="909906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əmrlə Laravel üçün hazır giriş–qeydiyyat sistemi quraşdırılır. Yəni login, register, şifrəni unutdum kimi funksiyalar avtomatik əlavə olunur. Kodlar sadə və oxunaqlı olur, öyrənmək və dəyişmək asandır. Əsas məqsəd: auth-u sıfırdan yazmadan tez başlamaq.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953-BE9B-4665-5BBF-31EC7665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733403"/>
            <a:ext cx="9228620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0F385-860E-2E6D-16CD-B04ACB3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2175401"/>
            <a:ext cx="10676545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Breeze və buna bənzər bəzi paketlər yüklənən zaman həmin paketlər bəzi faylları sıfırdan yazır. Məsələn APİ faylında əvvəl yazdığımız kodlar silindir. Ancaq GİT -ə hər dəfə push etdiyimiz üçün, keçmiş fayllardan bu kodları geri götürə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AAEB-D9AF-B3A5-C5CF-F19B4D8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1"/>
            <a:ext cx="10372725" cy="5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web.php ilə api.php fərqi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web.php </a:t>
            </a:r>
            <a:r>
              <a:rPr lang="en-US" sz="1600"/>
              <a:t>→ brauzer üçündür: session, cookie, CSRF, redirect, Blade view, login səhifələri.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api.php </a:t>
            </a:r>
            <a:r>
              <a:rPr lang="en-US" sz="1600"/>
              <a:t>→ API üçündür: stateless (session yoxdur), token/JWT ilə auth, JSON response</a:t>
            </a:r>
            <a:r>
              <a:rPr lang="az-Latn-AZ" sz="1600"/>
              <a:t> mövcuddur</a:t>
            </a:r>
            <a:r>
              <a:rPr lang="en-US" sz="1600"/>
              <a:t>.</a:t>
            </a:r>
          </a:p>
          <a:p>
            <a:endParaRPr lang="en-US" sz="1600"/>
          </a:p>
          <a:p>
            <a:r>
              <a:rPr lang="en-US" sz="1600" b="1"/>
              <a:t>require __DIR__.'/auth.php'; </a:t>
            </a:r>
            <a:r>
              <a:rPr lang="en-US" sz="1600"/>
              <a:t>nə edir?</a:t>
            </a:r>
          </a:p>
          <a:p>
            <a:endParaRPr lang="en-US" sz="1600"/>
          </a:p>
          <a:p>
            <a:r>
              <a:rPr lang="en-US" sz="1600"/>
              <a:t>Bu sətir Breeze-in web üçün olan login/register routelarını (/login, /register, /logout) </a:t>
            </a:r>
            <a:r>
              <a:rPr lang="en-US" sz="1600" b="1"/>
              <a:t>web.php</a:t>
            </a:r>
            <a:r>
              <a:rPr lang="en-US" sz="1600"/>
              <a:t>-ə əlavə edir.</a:t>
            </a:r>
            <a:r>
              <a:rPr lang="az-Latn-AZ" sz="1600"/>
              <a:t> </a:t>
            </a:r>
            <a:r>
              <a:rPr lang="en-US" sz="1600"/>
              <a:t>Yəni səhifə əsaslı (HTML) auth üçündür, API üçün yox.</a:t>
            </a:r>
          </a:p>
          <a:p>
            <a:endParaRPr lang="en-US" sz="1600"/>
          </a:p>
          <a:p>
            <a:r>
              <a:rPr lang="en-US" sz="1600"/>
              <a:t>Sən yalnız </a:t>
            </a:r>
            <a:r>
              <a:rPr lang="en-US" sz="1600" b="1"/>
              <a:t>api.php </a:t>
            </a:r>
            <a:r>
              <a:rPr lang="en-US" sz="1600"/>
              <a:t>istifadə edəcəksənsə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routes/web.php ümumiyyətlə lazım deyil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require __DIR__.'/auth.php'; </a:t>
            </a:r>
            <a:r>
              <a:rPr lang="en-US" sz="1600"/>
              <a:t>mütləq silinməli və ya kommentə alınmalıdır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Əks halda Laravel boşuna web auth routelarını yükləyəcək və qarışıqlıq yaranacaq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D343-75BE-9B85-5DA3-A5D934E7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3963787"/>
            <a:ext cx="5010150" cy="2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köhnə kodları geri gətiririk və </a:t>
            </a:r>
            <a:r>
              <a:rPr lang="en-US" b="1"/>
              <a:t>web.php </a:t>
            </a:r>
            <a:r>
              <a:rPr lang="az-Latn-AZ"/>
              <a:t>faylında kommentə aldığımız sətri </a:t>
            </a:r>
            <a:r>
              <a:rPr lang="az-Latn-AZ" b="1"/>
              <a:t>api.php </a:t>
            </a:r>
            <a:r>
              <a:rPr lang="az-Latn-AZ"/>
              <a:t>faylında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DC91E-14B2-04E0-18BC-A3689B3C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48" y="1053228"/>
            <a:ext cx="7064352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673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04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faylın adı çox uzun olduğu üçün `</a:t>
            </a:r>
            <a:r>
              <a:rPr lang="en-US" b="1" u="sng">
                <a:solidFill>
                  <a:srgbClr val="A6E22E"/>
                </a:solidFill>
                <a:effectLst/>
                <a:latin typeface="CaskaydiaCove Nerd Font Mono"/>
              </a:rPr>
              <a:t>AuthenticatedSessionController</a:t>
            </a:r>
            <a:r>
              <a:rPr lang="az-Latn-AZ"/>
              <a:t>` onu daha qısa olan </a:t>
            </a:r>
            <a:r>
              <a:rPr lang="az-Latn-AZ" b="1">
                <a:solidFill>
                  <a:srgbClr val="0070C0"/>
                </a:solidFill>
              </a:rPr>
              <a:t>LoginController</a:t>
            </a:r>
            <a:r>
              <a:rPr lang="az-Latn-AZ"/>
              <a:t> ilə əvəz etmək istəyirəm.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50F3-45DF-BF54-844B-93FE34A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62" y="2026501"/>
            <a:ext cx="7132938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E0D-2055-C0E3-E945-D7861A65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11"/>
            <a:ext cx="12192000" cy="5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HasApiTokens avtomatik əlavə edilir ancaq bəzən unudulur. Əgər yoxdursa manual əlavə edin.</a:t>
            </a:r>
          </a:p>
          <a:p>
            <a:endParaRPr lang="az-Latn-AZ"/>
          </a:p>
          <a:p>
            <a:r>
              <a:rPr lang="en-US"/>
              <a:t>HasApiTokens istifadəçiyə API token yaratmaq və idarə etmək imkanı verir. Sanctum bu trait olmadan login zamanı token yarada bilməz və auth işləməz.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6897-3A1C-B8AD-8AAD-2CD70496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76" y="1200328"/>
            <a:ext cx="5898423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5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70C0"/>
                </a:solidFill>
              </a:rPr>
              <a:t>RegisteredUserController</a:t>
            </a:r>
            <a:r>
              <a:rPr lang="az-Latn-AZ"/>
              <a:t> faylından `</a:t>
            </a:r>
            <a:r>
              <a:rPr lang="az-Latn-AZ" b="1">
                <a:solidFill>
                  <a:srgbClr val="0070C0"/>
                </a:solidFill>
              </a:rPr>
              <a:t>Auth::login($user);</a:t>
            </a:r>
            <a:r>
              <a:rPr lang="az-Latn-AZ"/>
              <a:t>` sətrini silirik. </a:t>
            </a:r>
          </a:p>
          <a:p>
            <a:pPr>
              <a:lnSpc>
                <a:spcPct val="150000"/>
              </a:lnSpc>
            </a:pPr>
            <a:r>
              <a:rPr lang="en-US"/>
              <a:t>Auth::login($user); session əsaslı (web) login edir.</a:t>
            </a:r>
          </a:p>
          <a:p>
            <a:pPr>
              <a:lnSpc>
                <a:spcPct val="150000"/>
              </a:lnSpc>
            </a:pPr>
            <a:r>
              <a:rPr lang="en-US"/>
              <a:t>API-only + Sanctum istifadə edəndə session və cookie yoxdur, token ilə işlənir.</a:t>
            </a:r>
          </a:p>
          <a:p>
            <a:pPr>
              <a:lnSpc>
                <a:spcPct val="150000"/>
              </a:lnSpc>
            </a:pPr>
            <a:r>
              <a:rPr lang="en-US"/>
              <a:t>O sətri silməklə istifadəçi avtomatik login edilmir, yalnız token verilərək auth olunur.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2636-7E0B-3BA0-259E-261BADC7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46" y="1687286"/>
            <a:ext cx="791285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`</a:t>
            </a:r>
            <a:r>
              <a:rPr lang="en-US" b="1">
                <a:solidFill>
                  <a:srgbClr val="0070C0"/>
                </a:solidFill>
              </a:rPr>
              <a:t>routes\auth.php</a:t>
            </a:r>
            <a:r>
              <a:rPr lang="en-US"/>
              <a:t>` fayl</a:t>
            </a:r>
            <a:r>
              <a:rPr lang="az-Latn-AZ"/>
              <a:t>ında artıq mövcuddur və biz həmin routu çağırırıq.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D8055-2433-EF33-6A01-AF46C092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41" y="2514224"/>
            <a:ext cx="10607959" cy="4343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A05BD-FD11-9485-AE2E-1D19334B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332"/>
            <a:ext cx="4299857" cy="181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3452</TotalTime>
  <Words>4869</Words>
  <Application>Microsoft Office PowerPoint</Application>
  <PresentationFormat>Widescreen</PresentationFormat>
  <Paragraphs>632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2" baseType="lpstr">
      <vt:lpstr>Aptos</vt:lpstr>
      <vt:lpstr>Aptos Display</vt:lpstr>
      <vt:lpstr>Arial</vt:lpstr>
      <vt:lpstr>CaskaydiaCove Nerd Font 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147</cp:revision>
  <dcterms:created xsi:type="dcterms:W3CDTF">2026-01-16T14:58:09Z</dcterms:created>
  <dcterms:modified xsi:type="dcterms:W3CDTF">2026-01-19T07:27:47Z</dcterms:modified>
</cp:coreProperties>
</file>